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1" r:id="rId2"/>
  </p:sldMasterIdLst>
  <p:notesMasterIdLst>
    <p:notesMasterId r:id="rId17"/>
  </p:notesMasterIdLst>
  <p:sldIdLst>
    <p:sldId id="256" r:id="rId3"/>
    <p:sldId id="260" r:id="rId4"/>
    <p:sldId id="261" r:id="rId5"/>
    <p:sldId id="262" r:id="rId6"/>
    <p:sldId id="263" r:id="rId7"/>
    <p:sldId id="267" r:id="rId8"/>
    <p:sldId id="265" r:id="rId9"/>
    <p:sldId id="269" r:id="rId10"/>
    <p:sldId id="270" r:id="rId11"/>
    <p:sldId id="271" r:id="rId12"/>
    <p:sldId id="272" r:id="rId13"/>
    <p:sldId id="268" r:id="rId14"/>
    <p:sldId id="266" r:id="rId15"/>
    <p:sldId id="258" r:id="rId16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38" d="100"/>
          <a:sy n="138" d="100"/>
        </p:scale>
        <p:origin x="756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5E24CE-8E3E-41FF-8A1D-C509D5242E30}" type="datetimeFigureOut">
              <a:rPr lang="hu-HU" smtClean="0"/>
              <a:t>2018. 05. 06.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A0C645-F9D1-45B8-AD50-6DC2BEEB866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90304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5720" y="2787774"/>
            <a:ext cx="9156568" cy="2355726"/>
            <a:chOff x="5720" y="2139702"/>
            <a:chExt cx="9156568" cy="2737892"/>
          </a:xfrm>
        </p:grpSpPr>
        <p:sp>
          <p:nvSpPr>
            <p:cNvPr id="2" name="Freeform 1"/>
            <p:cNvSpPr/>
            <p:nvPr userDrawn="1"/>
          </p:nvSpPr>
          <p:spPr>
            <a:xfrm>
              <a:off x="5720" y="2139702"/>
              <a:ext cx="9156568" cy="2737892"/>
            </a:xfrm>
            <a:custGeom>
              <a:avLst/>
              <a:gdLst/>
              <a:ahLst/>
              <a:cxnLst/>
              <a:rect l="l" t="t" r="r" b="b"/>
              <a:pathLst>
                <a:path w="9156568" h="2737892">
                  <a:moveTo>
                    <a:pt x="7646851" y="255"/>
                  </a:moveTo>
                  <a:cubicBezTo>
                    <a:pt x="8192953" y="-4728"/>
                    <a:pt x="8727221" y="62541"/>
                    <a:pt x="9156568" y="262249"/>
                  </a:cubicBezTo>
                  <a:lnTo>
                    <a:pt x="9156568" y="2737892"/>
                  </a:lnTo>
                  <a:cubicBezTo>
                    <a:pt x="7687472" y="2298212"/>
                    <a:pt x="6426270" y="2130232"/>
                    <a:pt x="4558673" y="2597178"/>
                  </a:cubicBezTo>
                  <a:cubicBezTo>
                    <a:pt x="2940483" y="2862354"/>
                    <a:pt x="1257565" y="2679474"/>
                    <a:pt x="9247" y="2267994"/>
                  </a:cubicBezTo>
                  <a:lnTo>
                    <a:pt x="0" y="55146"/>
                  </a:lnTo>
                  <a:cubicBezTo>
                    <a:pt x="1479488" y="795810"/>
                    <a:pt x="3646679" y="802063"/>
                    <a:pt x="5131974" y="393474"/>
                  </a:cubicBezTo>
                  <a:cubicBezTo>
                    <a:pt x="5661739" y="247742"/>
                    <a:pt x="6673108" y="9140"/>
                    <a:pt x="7646851" y="255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984807">
                    <a:alpha val="72000"/>
                  </a:srgbClr>
                </a:gs>
                <a:gs pos="17000">
                  <a:schemeClr val="accent6">
                    <a:lumMod val="50000"/>
                    <a:alpha val="0"/>
                  </a:schemeClr>
                </a:gs>
                <a:gs pos="100000">
                  <a:schemeClr val="accent6">
                    <a:lumMod val="50000"/>
                    <a:alpha val="4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dirty="0"/>
            </a:p>
          </p:txBody>
        </p:sp>
        <p:sp>
          <p:nvSpPr>
            <p:cNvPr id="3" name="Freeform 2"/>
            <p:cNvSpPr/>
            <p:nvPr userDrawn="1"/>
          </p:nvSpPr>
          <p:spPr>
            <a:xfrm>
              <a:off x="3264408" y="2327445"/>
              <a:ext cx="5879592" cy="771241"/>
            </a:xfrm>
            <a:custGeom>
              <a:avLst/>
              <a:gdLst/>
              <a:ahLst/>
              <a:cxnLst/>
              <a:rect l="l" t="t" r="r" b="b"/>
              <a:pathLst>
                <a:path w="5879592" h="771241">
                  <a:moveTo>
                    <a:pt x="4502326" y="89"/>
                  </a:moveTo>
                  <a:cubicBezTo>
                    <a:pt x="5100769" y="-3908"/>
                    <a:pt x="5440096" y="126384"/>
                    <a:pt x="5879592" y="262574"/>
                  </a:cubicBezTo>
                  <a:lnTo>
                    <a:pt x="5879592" y="663466"/>
                  </a:lnTo>
                  <a:cubicBezTo>
                    <a:pt x="4737604" y="209229"/>
                    <a:pt x="4256550" y="99260"/>
                    <a:pt x="2825496" y="405481"/>
                  </a:cubicBezTo>
                  <a:cubicBezTo>
                    <a:pt x="1795272" y="606649"/>
                    <a:pt x="966216" y="771241"/>
                    <a:pt x="0" y="771241"/>
                  </a:cubicBezTo>
                  <a:cubicBezTo>
                    <a:pt x="1213104" y="704185"/>
                    <a:pt x="2316480" y="326233"/>
                    <a:pt x="3474720" y="103729"/>
                  </a:cubicBezTo>
                  <a:cubicBezTo>
                    <a:pt x="3895725" y="32292"/>
                    <a:pt x="4226540" y="1931"/>
                    <a:pt x="4502326" y="89"/>
                  </a:cubicBezTo>
                  <a:close/>
                </a:path>
              </a:pathLst>
            </a:cu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file:///C:\github\Running-Tracker\Documentation\konzultacio\3\villamos.mp4" TargetMode="External"/><Relationship Id="rId2" Type="http://schemas.microsoft.com/office/2007/relationships/media" Target="file:///C:\github\Running-Tracker\Documentation\konzultacio\3\seta.mp4" TargetMode="External"/><Relationship Id="rId1" Type="http://schemas.openxmlformats.org/officeDocument/2006/relationships/video" Target="NULL" TargetMode="Externa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video" Target="NULL" TargetMode="External"/><Relationship Id="rId7" Type="http://schemas.openxmlformats.org/officeDocument/2006/relationships/image" Target="../media/image14.png"/><Relationship Id="rId2" Type="http://schemas.openxmlformats.org/officeDocument/2006/relationships/video" Target="file:///C:\github\Running-Tracker\Documentation\konzultacio\bemutatas\gyalog.mp4" TargetMode="External"/><Relationship Id="rId1" Type="http://schemas.microsoft.com/office/2007/relationships/media" Target="file:///C:\github\Running-Tracker\Documentation\konzultacio\bemutatas\gyalog.mp4" TargetMode="External"/><Relationship Id="rId6" Type="http://schemas.openxmlformats.org/officeDocument/2006/relationships/slideLayout" Target="../slideLayouts/slideLayout2.xml"/><Relationship Id="rId5" Type="http://schemas.microsoft.com/office/2007/relationships/media" Target="file:///C:\github\Running-Tracker\Documentation\konzultacio\bemutatas\auto_3.mp4" TargetMode="External"/><Relationship Id="rId4" Type="http://schemas.microsoft.com/office/2007/relationships/media" Target="file:///C:\github\Running-Tracker\Documentation\konzultacio\bemutatas\auto_1.mp4" TargetMode="External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fds/Running-Tracker/Documentation/konzultacio/" TargetMode="External"/><Relationship Id="rId2" Type="http://schemas.openxmlformats.org/officeDocument/2006/relationships/hyperlink" Target="http://kanyokristof.web.elte.hu/runningtracker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github\Running-Tracker\Documentation\konzultacio\2\villamos.mp4" TargetMode="External"/><Relationship Id="rId1" Type="http://schemas.microsoft.com/office/2007/relationships/media" Target="file:///C:\github\Running-Tracker\Documentation\konzultacio\2\villamos.mp4" TargetMode="Externa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23929" y="4020621"/>
            <a:ext cx="48600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Bemutatás</a:t>
            </a:r>
            <a:endParaRPr kumimoji="0" lang="en-US" altLang="ko-KR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923929" y="3435846"/>
            <a:ext cx="486003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Running Tracker</a:t>
            </a:r>
          </a:p>
        </p:txBody>
      </p:sp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9512" y="0"/>
            <a:ext cx="6984776" cy="915566"/>
          </a:xfrm>
        </p:spPr>
        <p:txBody>
          <a:bodyPr/>
          <a:lstStyle/>
          <a:p>
            <a:r>
              <a:rPr lang="en-US" sz="3200" dirty="0"/>
              <a:t>2. </a:t>
            </a:r>
            <a:r>
              <a:rPr lang="en-US" sz="3200" dirty="0" err="1"/>
              <a:t>verzió</a:t>
            </a:r>
            <a:endParaRPr lang="en-US" sz="3200" dirty="0"/>
          </a:p>
        </p:txBody>
      </p:sp>
      <p:pic>
        <p:nvPicPr>
          <p:cNvPr id="5" name="seta">
            <a:hlinkClick r:id="" action="ppaction://media"/>
            <a:extLst>
              <a:ext uri="{FF2B5EF4-FFF2-40B4-BE49-F238E27FC236}">
                <a16:creationId xmlns:a16="http://schemas.microsoft.com/office/drawing/2014/main" id="{421C5196-35C4-4EB7-90E1-B74256A70E5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>
                  <p14:trim end="4866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56145" y="923978"/>
            <a:ext cx="2374133" cy="4219522"/>
          </a:xfrm>
          <a:prstGeom prst="rect">
            <a:avLst/>
          </a:prstGeom>
        </p:spPr>
      </p:pic>
      <p:pic>
        <p:nvPicPr>
          <p:cNvPr id="7" name="villamos">
            <a:hlinkClick r:id="" action="ppaction://media"/>
            <a:extLst>
              <a:ext uri="{FF2B5EF4-FFF2-40B4-BE49-F238E27FC236}">
                <a16:creationId xmlns:a16="http://schemas.microsoft.com/office/drawing/2014/main" id="{99F4FEEA-4DB9-4BAF-AA8F-6801389EB24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3">
                  <p14:trim end="9259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48064" y="915564"/>
            <a:ext cx="2374134" cy="421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8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9512" y="0"/>
            <a:ext cx="6984776" cy="915566"/>
          </a:xfrm>
        </p:spPr>
        <p:txBody>
          <a:bodyPr/>
          <a:lstStyle/>
          <a:p>
            <a:r>
              <a:rPr lang="en-US" sz="3200" dirty="0"/>
              <a:t>3. </a:t>
            </a:r>
            <a:r>
              <a:rPr lang="en-US" sz="3200" dirty="0" err="1"/>
              <a:t>verzió</a:t>
            </a:r>
            <a:endParaRPr lang="en-US" sz="3200" dirty="0"/>
          </a:p>
        </p:txBody>
      </p:sp>
      <p:pic>
        <p:nvPicPr>
          <p:cNvPr id="9" name="gyalog">
            <a:hlinkClick r:id="" action="ppaction://media"/>
            <a:extLst>
              <a:ext uri="{FF2B5EF4-FFF2-40B4-BE49-F238E27FC236}">
                <a16:creationId xmlns:a16="http://schemas.microsoft.com/office/drawing/2014/main" id="{07D653A0-DFEF-4AC7-A634-5D081A81C1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1606" y="915564"/>
            <a:ext cx="2378866" cy="4227934"/>
          </a:xfrm>
          <a:prstGeom prst="rect">
            <a:avLst/>
          </a:prstGeom>
        </p:spPr>
      </p:pic>
      <p:pic>
        <p:nvPicPr>
          <p:cNvPr id="11" name="auto_1">
            <a:hlinkClick r:id="" action="ppaction://media"/>
            <a:extLst>
              <a:ext uri="{FF2B5EF4-FFF2-40B4-BE49-F238E27FC236}">
                <a16:creationId xmlns:a16="http://schemas.microsoft.com/office/drawing/2014/main" id="{53966BC8-D458-48D2-9840-3D19F4631267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link="rId4">
                  <p14:trim end="60764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382566" y="919976"/>
            <a:ext cx="2378867" cy="4227936"/>
          </a:xfrm>
          <a:prstGeom prst="rect">
            <a:avLst/>
          </a:prstGeom>
        </p:spPr>
      </p:pic>
      <p:pic>
        <p:nvPicPr>
          <p:cNvPr id="2" name="auto_3">
            <a:hlinkClick r:id="" action="ppaction://media"/>
            <a:extLst>
              <a:ext uri="{FF2B5EF4-FFF2-40B4-BE49-F238E27FC236}">
                <a16:creationId xmlns:a16="http://schemas.microsoft.com/office/drawing/2014/main" id="{6F0A339F-5819-4857-9457-45801B9F2809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link="rId5">
                  <p14:trim st="256938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85327" y="915564"/>
            <a:ext cx="2386297" cy="424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75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84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20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3816424"/>
          </a:xfrm>
        </p:spPr>
        <p:txBody>
          <a:bodyPr anchor="t"/>
          <a:lstStyle/>
          <a:p>
            <a:pPr marL="450850" lvl="1" indent="-246063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Facebook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integráció</a:t>
            </a:r>
            <a:endParaRPr lang="en-US" sz="1800" dirty="0">
              <a:solidFill>
                <a:srgbClr val="404040"/>
              </a:solidFill>
              <a:latin typeface="Arial" pitchFamily="34" charset="0"/>
              <a:cs typeface="Arial" pitchFamily="34" charset="0"/>
            </a:endParaRPr>
          </a:p>
          <a:p>
            <a:pPr marL="450850" lvl="1" indent="-246063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Futás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útvonalra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illesztése</a:t>
            </a:r>
            <a:endParaRPr lang="en-US" sz="1800" dirty="0">
              <a:solidFill>
                <a:srgbClr val="404040"/>
              </a:solidFill>
              <a:latin typeface="Arial" pitchFamily="34" charset="0"/>
              <a:cs typeface="Arial" pitchFamily="34" charset="0"/>
            </a:endParaRPr>
          </a:p>
          <a:p>
            <a:pPr marL="450850" lvl="1" indent="-246063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Alkalmazás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háttérben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futása</a:t>
            </a:r>
            <a:endParaRPr lang="en-US" sz="1800" dirty="0">
              <a:solidFill>
                <a:srgbClr val="404040"/>
              </a:solidFill>
              <a:latin typeface="Arial" pitchFamily="34" charset="0"/>
              <a:cs typeface="Arial" pitchFamily="34" charset="0"/>
            </a:endParaRPr>
          </a:p>
          <a:p>
            <a:pPr marL="450850" lvl="1" indent="-246063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Korábbi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futás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képpé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exportálása</a:t>
            </a:r>
            <a:endParaRPr lang="en-US" sz="1800" dirty="0">
              <a:solidFill>
                <a:srgbClr val="40404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9512" y="0"/>
            <a:ext cx="6984776" cy="915566"/>
          </a:xfrm>
        </p:spPr>
        <p:txBody>
          <a:bodyPr/>
          <a:lstStyle/>
          <a:p>
            <a:r>
              <a:rPr lang="en-US" sz="3200" dirty="0" err="1"/>
              <a:t>Továbbfejlesztési</a:t>
            </a:r>
            <a:r>
              <a:rPr lang="en-US" sz="3200" dirty="0"/>
              <a:t> </a:t>
            </a:r>
            <a:r>
              <a:rPr lang="en-US" sz="3200" dirty="0" err="1"/>
              <a:t>lehetőségek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34079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3816424"/>
          </a:xfrm>
        </p:spPr>
        <p:txBody>
          <a:bodyPr anchor="t"/>
          <a:lstStyle/>
          <a:p>
            <a:pPr marL="450850" lvl="1" indent="-246063">
              <a:buFont typeface="Arial" panose="020B0604020202020204" pitchFamily="34" charset="0"/>
              <a:buChar char="•"/>
            </a:pPr>
            <a:r>
              <a:rPr lang="en-US" sz="1800" b="1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apk</a:t>
            </a:r>
            <a:r>
              <a:rPr lang="en-US" sz="1800" b="1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fájl</a:t>
            </a:r>
            <a:r>
              <a:rPr lang="en-US" sz="1800" b="1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: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  <a:hlinkClick r:id="rId2"/>
              </a:rPr>
              <a:t>http://kanyokristof.web.elte.hu/runningtracker/</a:t>
            </a:r>
            <a:endParaRPr lang="en-US" sz="1800" dirty="0">
              <a:solidFill>
                <a:srgbClr val="404040"/>
              </a:solidFill>
              <a:latin typeface="Arial" pitchFamily="34" charset="0"/>
              <a:cs typeface="Arial" pitchFamily="34" charset="0"/>
            </a:endParaRPr>
          </a:p>
          <a:p>
            <a:pPr marL="450850" lvl="1" indent="-246063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ppt-k: 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  <a:hlinkClick r:id="rId3"/>
              </a:rPr>
              <a:t>//Running-Tracker/Documentation/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  <a:hlinkClick r:id="rId3"/>
              </a:rPr>
              <a:t>konzultacio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  <a:hlinkClick r:id="rId3"/>
              </a:rPr>
              <a:t>/</a:t>
            </a:r>
            <a:endParaRPr lang="en-US" sz="1800" dirty="0">
              <a:solidFill>
                <a:srgbClr val="404040"/>
              </a:solidFill>
              <a:latin typeface="Arial" pitchFamily="34" charset="0"/>
              <a:cs typeface="Arial" pitchFamily="34" charset="0"/>
            </a:endParaRPr>
          </a:p>
          <a:p>
            <a:pPr marL="450850" lvl="1" indent="-246063">
              <a:buFont typeface="Arial" panose="020B0604020202020204" pitchFamily="34" charset="0"/>
              <a:buChar char="•"/>
            </a:pPr>
            <a:r>
              <a:rPr lang="en-US" sz="1800" b="1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Projekt</a:t>
            </a:r>
            <a:r>
              <a:rPr lang="en-US" sz="1800" b="1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:</a:t>
            </a:r>
            <a:endParaRPr lang="en-US" sz="1400" b="1" dirty="0">
              <a:solidFill>
                <a:srgbClr val="404040"/>
              </a:solidFill>
              <a:latin typeface="Arial" pitchFamily="34" charset="0"/>
              <a:cs typeface="Arial" pitchFamily="34" charset="0"/>
            </a:endParaRPr>
          </a:p>
          <a:p>
            <a:pPr marL="803275" lvl="1" indent="-246063">
              <a:buFont typeface="Arial" panose="020B0604020202020204" pitchFamily="34" charset="0"/>
              <a:buChar char="•"/>
            </a:pPr>
            <a:r>
              <a:rPr lang="en-US" sz="1800" b="1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Projekt</a:t>
            </a:r>
            <a:r>
              <a:rPr lang="en-US" sz="1800" b="1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fájlok</a:t>
            </a:r>
            <a:r>
              <a:rPr lang="en-US" sz="1800" b="1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  <a:hlinkClick r:id="rId3"/>
              </a:rPr>
              <a:t>//Running-Tracker/Source/Running-Tracker/</a:t>
            </a:r>
            <a:endParaRPr lang="en-US" sz="1800" dirty="0">
              <a:solidFill>
                <a:srgbClr val="404040"/>
              </a:solidFill>
              <a:latin typeface="Arial" pitchFamily="34" charset="0"/>
              <a:cs typeface="Arial" pitchFamily="34" charset="0"/>
            </a:endParaRPr>
          </a:p>
          <a:p>
            <a:pPr marL="803275" lvl="1" indent="-246063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  <a:hlinkClick r:id="rId3"/>
              </a:rPr>
              <a:t> //Running-Tracker/Source/Running-Tracker/Running-Tracker/Resources/values/ApiKeys.xml/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fájlt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nem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tartalmazza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a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github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i="1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US" sz="1800" i="1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google_maps_key</a:t>
            </a:r>
            <a:r>
              <a:rPr lang="en-US" sz="1800" i="1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803275" lvl="1" indent="-246063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A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videók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a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méretük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miatt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nem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találhatók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meg a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github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-on </a:t>
            </a:r>
            <a:r>
              <a:rPr lang="en-US" sz="1800" i="1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(896.1 MB)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9512" y="0"/>
            <a:ext cx="6984776" cy="915566"/>
          </a:xfrm>
        </p:spPr>
        <p:txBody>
          <a:bodyPr/>
          <a:lstStyle/>
          <a:p>
            <a:r>
              <a:rPr lang="en-US" sz="3200" dirty="0" err="1"/>
              <a:t>Technikai</a:t>
            </a:r>
            <a:r>
              <a:rPr lang="en-US" sz="3200" dirty="0"/>
              <a:t> </a:t>
            </a:r>
            <a:r>
              <a:rPr lang="en-US" sz="3200" dirty="0" err="1"/>
              <a:t>információk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55046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923929" y="3435846"/>
            <a:ext cx="486003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altLang="ko-KR" sz="3200" b="1" dirty="0" err="1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Köszönjük</a:t>
            </a:r>
            <a:r>
              <a:rPr lang="en-US" altLang="ko-KR" sz="3200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a  </a:t>
            </a:r>
            <a:r>
              <a:rPr lang="en-US" altLang="ko-KR" sz="3200" b="1" dirty="0" err="1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figyelmet</a:t>
            </a:r>
            <a:r>
              <a:rPr lang="en-US" altLang="ko-KR" sz="3200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94542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3816424"/>
          </a:xfrm>
        </p:spPr>
        <p:txBody>
          <a:bodyPr anchor="t"/>
          <a:lstStyle/>
          <a:p>
            <a:r>
              <a:rPr lang="en-US" altLang="ko-KR" b="1" dirty="0">
                <a:solidFill>
                  <a:srgbClr val="404040"/>
                </a:solidFill>
              </a:rPr>
              <a:t>Running Tracking</a:t>
            </a:r>
          </a:p>
          <a:p>
            <a:pPr marL="538163" indent="-2540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Futó</a:t>
            </a:r>
            <a:r>
              <a:rPr lang="en-US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alkalmazás</a:t>
            </a:r>
            <a:endParaRPr lang="en-US" dirty="0">
              <a:solidFill>
                <a:srgbClr val="404040"/>
              </a:solidFill>
              <a:latin typeface="Arial" pitchFamily="34" charset="0"/>
              <a:cs typeface="Arial" pitchFamily="34" charset="0"/>
            </a:endParaRPr>
          </a:p>
          <a:p>
            <a:pPr marL="538163" indent="-2540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404040"/>
                </a:solidFill>
              </a:rPr>
              <a:t>Valós</a:t>
            </a:r>
            <a:r>
              <a:rPr lang="en-US" dirty="0">
                <a:solidFill>
                  <a:srgbClr val="404040"/>
                </a:solidFill>
              </a:rPr>
              <a:t> </a:t>
            </a:r>
            <a:r>
              <a:rPr lang="en-US" dirty="0" err="1">
                <a:solidFill>
                  <a:srgbClr val="404040"/>
                </a:solidFill>
              </a:rPr>
              <a:t>időben</a:t>
            </a:r>
            <a:r>
              <a:rPr lang="en-US" dirty="0">
                <a:solidFill>
                  <a:srgbClr val="404040"/>
                </a:solidFill>
              </a:rPr>
              <a:t> </a:t>
            </a:r>
            <a:r>
              <a:rPr lang="en-US" dirty="0" err="1">
                <a:solidFill>
                  <a:srgbClr val="404040"/>
                </a:solidFill>
              </a:rPr>
              <a:t>nyomon</a:t>
            </a:r>
            <a:r>
              <a:rPr lang="en-US" dirty="0">
                <a:solidFill>
                  <a:srgbClr val="404040"/>
                </a:solidFill>
              </a:rPr>
              <a:t> </a:t>
            </a:r>
            <a:r>
              <a:rPr lang="en-US" dirty="0" err="1">
                <a:solidFill>
                  <a:srgbClr val="404040"/>
                </a:solidFill>
              </a:rPr>
              <a:t>lehet</a:t>
            </a:r>
            <a:r>
              <a:rPr lang="en-US" dirty="0">
                <a:solidFill>
                  <a:srgbClr val="404040"/>
                </a:solidFill>
              </a:rPr>
              <a:t> </a:t>
            </a:r>
            <a:r>
              <a:rPr lang="en-US" dirty="0" err="1">
                <a:solidFill>
                  <a:srgbClr val="404040"/>
                </a:solidFill>
              </a:rPr>
              <a:t>követni</a:t>
            </a:r>
            <a:r>
              <a:rPr lang="en-US" dirty="0">
                <a:solidFill>
                  <a:srgbClr val="404040"/>
                </a:solidFill>
              </a:rPr>
              <a:t> </a:t>
            </a:r>
            <a:r>
              <a:rPr lang="en-US" dirty="0" err="1">
                <a:solidFill>
                  <a:srgbClr val="404040"/>
                </a:solidFill>
              </a:rPr>
              <a:t>az</a:t>
            </a:r>
            <a:r>
              <a:rPr lang="en-US" dirty="0">
                <a:solidFill>
                  <a:srgbClr val="404040"/>
                </a:solidFill>
              </a:rPr>
              <a:t> </a:t>
            </a:r>
            <a:r>
              <a:rPr lang="en-US" dirty="0" err="1">
                <a:solidFill>
                  <a:srgbClr val="404040"/>
                </a:solidFill>
              </a:rPr>
              <a:t>aktuális</a:t>
            </a:r>
            <a:r>
              <a:rPr lang="en-US" dirty="0">
                <a:solidFill>
                  <a:srgbClr val="404040"/>
                </a:solidFill>
              </a:rPr>
              <a:t> </a:t>
            </a:r>
            <a:r>
              <a:rPr lang="en-US" dirty="0" err="1">
                <a:solidFill>
                  <a:srgbClr val="404040"/>
                </a:solidFill>
              </a:rPr>
              <a:t>futást</a:t>
            </a:r>
            <a:endParaRPr lang="en-US" sz="1800" dirty="0">
              <a:solidFill>
                <a:srgbClr val="404040"/>
              </a:solidFill>
            </a:endParaRPr>
          </a:p>
          <a:p>
            <a:pPr marL="901700" lvl="1" indent="-25400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Idő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távolság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sebesség</a:t>
            </a:r>
            <a:endParaRPr lang="en-US" sz="1800" dirty="0">
              <a:solidFill>
                <a:srgbClr val="404040"/>
              </a:solidFill>
              <a:latin typeface="Arial" pitchFamily="34" charset="0"/>
              <a:cs typeface="Arial" pitchFamily="34" charset="0"/>
            </a:endParaRPr>
          </a:p>
          <a:p>
            <a:pPr marL="901700" lvl="1" indent="-25400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Útvonal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en-US" sz="1800" i="1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külön</a:t>
            </a:r>
            <a:r>
              <a:rPr lang="en-US" sz="1800" i="1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i="1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stílussal</a:t>
            </a:r>
            <a:r>
              <a:rPr lang="en-US" sz="1800" i="1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1800" i="1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lassú</a:t>
            </a:r>
            <a:r>
              <a:rPr lang="en-US" sz="1800" i="1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800" i="1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közepes</a:t>
            </a:r>
            <a:r>
              <a:rPr lang="en-US" sz="1800" i="1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800" i="1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gyors</a:t>
            </a:r>
            <a:r>
              <a:rPr lang="en-US" sz="1800" i="1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800" i="1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megáll</a:t>
            </a:r>
            <a:r>
              <a:rPr lang="en-US" sz="1800" i="1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dirty="0">
              <a:solidFill>
                <a:srgbClr val="404040"/>
              </a:solidFill>
            </a:endParaRPr>
          </a:p>
          <a:p>
            <a:pPr marL="538163" indent="-2540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04040"/>
                </a:solidFill>
              </a:rPr>
              <a:t>Meg </a:t>
            </a:r>
            <a:r>
              <a:rPr lang="en-US" sz="1800" dirty="0" err="1">
                <a:solidFill>
                  <a:srgbClr val="404040"/>
                </a:solidFill>
              </a:rPr>
              <a:t>lehet</a:t>
            </a:r>
            <a:r>
              <a:rPr lang="en-US" sz="1800" dirty="0">
                <a:solidFill>
                  <a:srgbClr val="404040"/>
                </a:solidFill>
              </a:rPr>
              <a:t> </a:t>
            </a:r>
            <a:r>
              <a:rPr lang="en-US" sz="1800" dirty="0" err="1">
                <a:solidFill>
                  <a:srgbClr val="404040"/>
                </a:solidFill>
              </a:rPr>
              <a:t>tekinteni</a:t>
            </a:r>
            <a:r>
              <a:rPr lang="en-US" sz="1800" dirty="0">
                <a:solidFill>
                  <a:srgbClr val="404040"/>
                </a:solidFill>
              </a:rPr>
              <a:t> </a:t>
            </a:r>
            <a:r>
              <a:rPr lang="en-US" sz="1800" dirty="0" err="1">
                <a:solidFill>
                  <a:srgbClr val="404040"/>
                </a:solidFill>
              </a:rPr>
              <a:t>az</a:t>
            </a:r>
            <a:r>
              <a:rPr lang="en-US" sz="1800" dirty="0">
                <a:solidFill>
                  <a:srgbClr val="404040"/>
                </a:solidFill>
              </a:rPr>
              <a:t> </a:t>
            </a:r>
            <a:r>
              <a:rPr lang="en-US" sz="1800" dirty="0" err="1">
                <a:solidFill>
                  <a:srgbClr val="404040"/>
                </a:solidFill>
              </a:rPr>
              <a:t>eddigi</a:t>
            </a:r>
            <a:r>
              <a:rPr lang="en-US" sz="1800" dirty="0">
                <a:solidFill>
                  <a:srgbClr val="404040"/>
                </a:solidFill>
              </a:rPr>
              <a:t> </a:t>
            </a:r>
            <a:r>
              <a:rPr lang="en-US" sz="1800" dirty="0" err="1">
                <a:solidFill>
                  <a:srgbClr val="404040"/>
                </a:solidFill>
              </a:rPr>
              <a:t>futásokat</a:t>
            </a:r>
            <a:endParaRPr lang="en-US" sz="1800" dirty="0">
              <a:solidFill>
                <a:srgbClr val="404040"/>
              </a:solidFill>
              <a:latin typeface="Arial" pitchFamily="34" charset="0"/>
              <a:cs typeface="Arial" pitchFamily="34" charset="0"/>
            </a:endParaRPr>
          </a:p>
          <a:p>
            <a:pPr marL="901700" lvl="1" indent="-25400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Idő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távolság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sebesség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vertikális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változás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fel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, le),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kalória</a:t>
            </a:r>
            <a:endParaRPr lang="en-US" sz="1800" dirty="0">
              <a:solidFill>
                <a:srgbClr val="404040"/>
              </a:solidFill>
              <a:latin typeface="Arial" pitchFamily="34" charset="0"/>
              <a:cs typeface="Arial" pitchFamily="34" charset="0"/>
            </a:endParaRPr>
          </a:p>
          <a:p>
            <a:pPr marL="901700" lvl="1" indent="-25400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Útvonal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en-US" sz="1800" i="1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külön</a:t>
            </a:r>
            <a:r>
              <a:rPr lang="en-US" sz="1800" i="1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i="1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stílussal</a:t>
            </a:r>
            <a:r>
              <a:rPr lang="en-US" sz="1800" i="1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1800" i="1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lassú</a:t>
            </a:r>
            <a:r>
              <a:rPr lang="en-US" sz="1800" i="1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800" i="1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közepes</a:t>
            </a:r>
            <a:r>
              <a:rPr lang="en-US" sz="1800" i="1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800" i="1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gyors</a:t>
            </a:r>
            <a:r>
              <a:rPr lang="en-US" sz="1800" i="1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800" i="1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megáll</a:t>
            </a:r>
            <a:r>
              <a:rPr lang="en-US" sz="1800" i="1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dirty="0">
              <a:solidFill>
                <a:srgbClr val="404040"/>
              </a:solidFill>
            </a:endParaRPr>
          </a:p>
          <a:p>
            <a:pPr marL="538163" indent="-25400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Beállítások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menüpontban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meg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lehet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adni</a:t>
            </a:r>
            <a:endParaRPr lang="en-US" sz="1800" dirty="0">
              <a:solidFill>
                <a:srgbClr val="404040"/>
              </a:solidFill>
            </a:endParaRPr>
          </a:p>
          <a:p>
            <a:pPr marL="901700" lvl="1" indent="-25400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Személyes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tulajdonságokat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nem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súly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magasság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901700" lvl="1" indent="-25400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Figyelmeztető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értékek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távolság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idő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sebesség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9512" y="0"/>
            <a:ext cx="6984776" cy="915566"/>
          </a:xfrm>
        </p:spPr>
        <p:txBody>
          <a:bodyPr/>
          <a:lstStyle/>
          <a:p>
            <a:r>
              <a:rPr lang="en-US" sz="3200" dirty="0" err="1"/>
              <a:t>Feladat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91057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9512" y="0"/>
            <a:ext cx="6984776" cy="915566"/>
          </a:xfrm>
        </p:spPr>
        <p:txBody>
          <a:bodyPr/>
          <a:lstStyle/>
          <a:p>
            <a:r>
              <a:rPr lang="en-US" sz="3200" dirty="0" err="1"/>
              <a:t>Képernyőterv</a:t>
            </a:r>
            <a:endParaRPr lang="en-US" dirty="0"/>
          </a:p>
        </p:txBody>
      </p:sp>
      <p:pic>
        <p:nvPicPr>
          <p:cNvPr id="10" name="Kép 9" descr="A képen képernyőkép, elektronika látható&#10;&#10;A leírás teljesen megbízható">
            <a:extLst>
              <a:ext uri="{FF2B5EF4-FFF2-40B4-BE49-F238E27FC236}">
                <a16:creationId xmlns:a16="http://schemas.microsoft.com/office/drawing/2014/main" id="{E46DB280-95E8-4267-B859-B5601F3C8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63" y="1044795"/>
            <a:ext cx="1922675" cy="3915559"/>
          </a:xfrm>
          <a:prstGeom prst="rect">
            <a:avLst/>
          </a:prstGeom>
        </p:spPr>
      </p:pic>
      <p:pic>
        <p:nvPicPr>
          <p:cNvPr id="12" name="Kép 11" descr="A képen képernyőkép látható&#10;&#10;A leírás nagyon megbízható">
            <a:extLst>
              <a:ext uri="{FF2B5EF4-FFF2-40B4-BE49-F238E27FC236}">
                <a16:creationId xmlns:a16="http://schemas.microsoft.com/office/drawing/2014/main" id="{F7181559-75E2-4B24-9F41-3695E2807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553" y="1040990"/>
            <a:ext cx="1924543" cy="3919364"/>
          </a:xfrm>
          <a:prstGeom prst="rect">
            <a:avLst/>
          </a:prstGeom>
        </p:spPr>
      </p:pic>
      <p:pic>
        <p:nvPicPr>
          <p:cNvPr id="14" name="Kép 13" descr="A képen képernyőkép látható&#10;&#10;A leírás nagyon megbízható">
            <a:extLst>
              <a:ext uri="{FF2B5EF4-FFF2-40B4-BE49-F238E27FC236}">
                <a16:creationId xmlns:a16="http://schemas.microsoft.com/office/drawing/2014/main" id="{DAB6BA9B-D981-4314-A887-D733B23710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411" y="1040990"/>
            <a:ext cx="1924543" cy="3919364"/>
          </a:xfrm>
          <a:prstGeom prst="rect">
            <a:avLst/>
          </a:prstGeom>
        </p:spPr>
      </p:pic>
      <p:pic>
        <p:nvPicPr>
          <p:cNvPr id="16" name="Kép 15" descr="A képen képernyőkép látható&#10;&#10;A leírás teljesen megbízható">
            <a:extLst>
              <a:ext uri="{FF2B5EF4-FFF2-40B4-BE49-F238E27FC236}">
                <a16:creationId xmlns:a16="http://schemas.microsoft.com/office/drawing/2014/main" id="{6D0EBA7B-1E31-4B87-AA5A-C4D800A620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269" y="1040990"/>
            <a:ext cx="1924543" cy="391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3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9512" y="0"/>
            <a:ext cx="6984776" cy="915566"/>
          </a:xfrm>
        </p:spPr>
        <p:txBody>
          <a:bodyPr/>
          <a:lstStyle/>
          <a:p>
            <a:r>
              <a:rPr lang="en-US" sz="3200" dirty="0" err="1"/>
              <a:t>Használati</a:t>
            </a:r>
            <a:r>
              <a:rPr lang="en-US" sz="3200" dirty="0"/>
              <a:t> </a:t>
            </a:r>
            <a:r>
              <a:rPr lang="en-US" sz="3200" dirty="0" err="1"/>
              <a:t>eset</a:t>
            </a:r>
            <a:r>
              <a:rPr lang="en-US" sz="3200" dirty="0"/>
              <a:t> diagram</a:t>
            </a:r>
          </a:p>
        </p:txBody>
      </p:sp>
      <p:pic>
        <p:nvPicPr>
          <p:cNvPr id="12" name="Kép 11" descr="A képen szöveg látható&#10;&#10;A leírás nagyon megbízható">
            <a:extLst>
              <a:ext uri="{FF2B5EF4-FFF2-40B4-BE49-F238E27FC236}">
                <a16:creationId xmlns:a16="http://schemas.microsoft.com/office/drawing/2014/main" id="{F9D3F6A3-F883-430A-8000-6CEC515E6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9144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09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9512" y="0"/>
            <a:ext cx="6984776" cy="915566"/>
          </a:xfrm>
        </p:spPr>
        <p:txBody>
          <a:bodyPr/>
          <a:lstStyle/>
          <a:p>
            <a:r>
              <a:rPr lang="en-US" sz="3200" dirty="0" err="1"/>
              <a:t>Tervezett</a:t>
            </a:r>
            <a:r>
              <a:rPr lang="en-US" sz="3200" dirty="0"/>
              <a:t> </a:t>
            </a:r>
            <a:r>
              <a:rPr lang="en-US" sz="3200" dirty="0" err="1"/>
              <a:t>osztálydiagram</a:t>
            </a:r>
            <a:endParaRPr lang="en-US" dirty="0"/>
          </a:p>
        </p:txBody>
      </p:sp>
      <p:pic>
        <p:nvPicPr>
          <p:cNvPr id="10" name="Kép 9" descr="A képen térkép látható&#10;&#10;A leírás nagyon megbízható">
            <a:extLst>
              <a:ext uri="{FF2B5EF4-FFF2-40B4-BE49-F238E27FC236}">
                <a16:creationId xmlns:a16="http://schemas.microsoft.com/office/drawing/2014/main" id="{FD465F29-E95A-4D46-9DC8-9B9FFD3CD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980128"/>
            <a:ext cx="6624736" cy="416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950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9512" y="0"/>
            <a:ext cx="6984776" cy="915566"/>
          </a:xfrm>
        </p:spPr>
        <p:txBody>
          <a:bodyPr/>
          <a:lstStyle/>
          <a:p>
            <a:r>
              <a:rPr lang="en-US" sz="3200" dirty="0" err="1"/>
              <a:t>Tényleges</a:t>
            </a:r>
            <a:r>
              <a:rPr lang="en-US" sz="3200" dirty="0"/>
              <a:t> </a:t>
            </a:r>
            <a:r>
              <a:rPr lang="en-US" sz="3200" dirty="0" err="1"/>
              <a:t>osztálydiagram</a:t>
            </a:r>
            <a:endParaRPr lang="en-US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FA3FD086-EE2A-4C71-87B7-68290958B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144" y="938416"/>
            <a:ext cx="6239712" cy="417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89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3816424"/>
          </a:xfrm>
        </p:spPr>
        <p:txBody>
          <a:bodyPr anchor="t"/>
          <a:lstStyle/>
          <a:p>
            <a:pPr marL="450850" lvl="1" indent="-246063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Xamarin.Android</a:t>
            </a:r>
            <a:endParaRPr lang="en-US" sz="1800" dirty="0">
              <a:solidFill>
                <a:srgbClr val="404040"/>
              </a:solidFill>
              <a:latin typeface="Arial" pitchFamily="34" charset="0"/>
              <a:cs typeface="Arial" pitchFamily="34" charset="0"/>
            </a:endParaRPr>
          </a:p>
          <a:p>
            <a:pPr marL="450850" lvl="1" indent="-246063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Tesztelés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</a:t>
            </a:r>
          </a:p>
          <a:p>
            <a:pPr marL="450850" lvl="1" indent="-246063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GPS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kalibrálása</a:t>
            </a:r>
            <a:endParaRPr lang="en-US" sz="1800" dirty="0">
              <a:solidFill>
                <a:srgbClr val="404040"/>
              </a:solidFill>
              <a:latin typeface="Arial" pitchFamily="34" charset="0"/>
              <a:cs typeface="Arial" pitchFamily="34" charset="0"/>
            </a:endParaRPr>
          </a:p>
          <a:p>
            <a:pPr marL="850900" lvl="2" indent="-246063"/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Első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néhány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GPS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jel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pontatlan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emiatt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a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megtett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távolság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akár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100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méterrel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is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több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lehet</a:t>
            </a:r>
            <a:endParaRPr lang="en-US" sz="1400" dirty="0">
              <a:solidFill>
                <a:srgbClr val="404040"/>
              </a:solidFill>
              <a:latin typeface="Arial" pitchFamily="34" charset="0"/>
              <a:cs typeface="Arial" pitchFamily="34" charset="0"/>
            </a:endParaRPr>
          </a:p>
          <a:p>
            <a:pPr marL="850900" lvl="2" indent="-246063"/>
            <a:r>
              <a:rPr lang="en-US" sz="1400" b="1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Megoldás</a:t>
            </a:r>
            <a:r>
              <a:rPr lang="en-US" sz="1400" b="1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:</a:t>
            </a:r>
          </a:p>
          <a:p>
            <a:pPr marL="1254125" lvl="2" indent="-246063"/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Meg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tudjuk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határozni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hogy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egy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GPS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jel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milyen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pontos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en-US" sz="1400" i="1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méterben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1254125" lvl="2" indent="-246063"/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7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megfelelő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pontosságú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(6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méter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sugarú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környezetben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) GPS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jelig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várakozunk</a:t>
            </a:r>
            <a:endParaRPr lang="en-US" sz="1800" dirty="0">
              <a:solidFill>
                <a:srgbClr val="404040"/>
              </a:solidFill>
              <a:latin typeface="Arial" pitchFamily="34" charset="0"/>
              <a:cs typeface="Arial" pitchFamily="34" charset="0"/>
              <a:sym typeface="Wingdings" panose="05000000000000000000" pitchFamily="2" charset="2"/>
            </a:endParaRPr>
          </a:p>
          <a:p>
            <a:pPr marL="450850" lvl="1" indent="-246063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Felhasználó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aktuális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pozíciója</a:t>
            </a:r>
            <a:endParaRPr lang="en-US" sz="1400" dirty="0">
              <a:solidFill>
                <a:srgbClr val="404040"/>
              </a:solidFill>
              <a:latin typeface="Arial" pitchFamily="34" charset="0"/>
              <a:cs typeface="Arial" pitchFamily="34" charset="0"/>
            </a:endParaRPr>
          </a:p>
          <a:p>
            <a:pPr marL="831850" lvl="2" indent="-246063" defTabSz="893763"/>
            <a:r>
              <a:rPr lang="en-US" sz="1400" b="1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Megoldás</a:t>
            </a:r>
            <a:r>
              <a:rPr lang="en-US" sz="1400" b="1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7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megfelelő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pontosságú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(6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méter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sugarú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környezetben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) GPS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jelig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várakozunk</a:t>
            </a:r>
            <a:endParaRPr lang="en-US" sz="1800" dirty="0">
              <a:solidFill>
                <a:srgbClr val="404040"/>
              </a:solidFill>
              <a:latin typeface="Arial" pitchFamily="34" charset="0"/>
              <a:cs typeface="Arial" pitchFamily="34" charset="0"/>
              <a:sym typeface="Wingdings" panose="05000000000000000000" pitchFamily="2" charset="2"/>
            </a:endParaRPr>
          </a:p>
          <a:p>
            <a:pPr marL="450850" lvl="1" indent="-246063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Felhasználó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megállása</a:t>
            </a:r>
            <a:endParaRPr lang="en-US" sz="1400" dirty="0">
              <a:solidFill>
                <a:srgbClr val="404040"/>
              </a:solidFill>
              <a:latin typeface="Arial" pitchFamily="34" charset="0"/>
              <a:cs typeface="Arial" pitchFamily="34" charset="0"/>
            </a:endParaRPr>
          </a:p>
          <a:p>
            <a:pPr marL="831850" lvl="2" indent="-246063" defTabSz="893763"/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Előfordul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lassú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sebesség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esetén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hogy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1-1 GPS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jel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esetén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a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sebesség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0-nak t</a:t>
            </a:r>
            <a:r>
              <a:rPr lang="hu-HU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ű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nik</a:t>
            </a:r>
            <a:endParaRPr lang="en-US" sz="1400" dirty="0">
              <a:solidFill>
                <a:srgbClr val="404040"/>
              </a:solidFill>
              <a:latin typeface="Arial" pitchFamily="34" charset="0"/>
              <a:cs typeface="Arial" pitchFamily="34" charset="0"/>
            </a:endParaRPr>
          </a:p>
          <a:p>
            <a:pPr marL="831850" lvl="2" indent="-246063" defTabSz="893763"/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Ne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tekintsük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megállásnak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, ha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csak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1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pillanatra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állt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meg</a:t>
            </a:r>
          </a:p>
          <a:p>
            <a:pPr marL="831850" lvl="2" indent="-246063" defTabSz="893763"/>
            <a:r>
              <a:rPr lang="en-US" sz="1400" b="1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Megoldás</a:t>
            </a:r>
            <a:r>
              <a:rPr lang="en-US" sz="1400" b="1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Azt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tekintjük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megállásnak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, ha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legalább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5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egymást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követő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GPS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jel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megegyezik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1800" dirty="0">
              <a:solidFill>
                <a:srgbClr val="404040"/>
              </a:solidFill>
              <a:latin typeface="Arial" pitchFamily="34" charset="0"/>
              <a:cs typeface="Arial" pitchFamily="34" charset="0"/>
              <a:sym typeface="Wingdings" panose="05000000000000000000" pitchFamily="2" charset="2"/>
            </a:endParaRPr>
          </a:p>
          <a:p>
            <a:pPr marL="831850" lvl="2" indent="-246063" defTabSz="893763"/>
            <a:endParaRPr lang="en-US" sz="1800" dirty="0">
              <a:solidFill>
                <a:srgbClr val="404040"/>
              </a:solidFill>
              <a:latin typeface="Arial" pitchFamily="34" charset="0"/>
              <a:cs typeface="Arial" pitchFamily="34" charset="0"/>
              <a:sym typeface="Wingdings" panose="05000000000000000000" pitchFamily="2" charset="2"/>
            </a:endParaRPr>
          </a:p>
          <a:p>
            <a:pPr marL="450850" lvl="1" indent="-246063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404040"/>
              </a:solidFill>
              <a:latin typeface="Arial" pitchFamily="34" charset="0"/>
              <a:cs typeface="Arial" pitchFamily="34" charset="0"/>
            </a:endParaRPr>
          </a:p>
          <a:p>
            <a:pPr marL="1254125" lvl="2" indent="-246063"/>
            <a:endParaRPr lang="en-US" sz="1400" dirty="0">
              <a:solidFill>
                <a:srgbClr val="40404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9512" y="0"/>
            <a:ext cx="6984776" cy="915566"/>
          </a:xfrm>
        </p:spPr>
        <p:txBody>
          <a:bodyPr/>
          <a:lstStyle/>
          <a:p>
            <a:r>
              <a:rPr lang="en-US" sz="3200" dirty="0" err="1"/>
              <a:t>Projekt</a:t>
            </a:r>
            <a:r>
              <a:rPr lang="en-US" sz="3200" dirty="0"/>
              <a:t> </a:t>
            </a:r>
            <a:r>
              <a:rPr lang="en-US" sz="3200" dirty="0" err="1"/>
              <a:t>nehézségek</a:t>
            </a:r>
            <a:r>
              <a:rPr lang="en-US" sz="3200" dirty="0"/>
              <a:t>, </a:t>
            </a:r>
            <a:r>
              <a:rPr lang="en-US" sz="3200" dirty="0" err="1"/>
              <a:t>érdekességek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18777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3816424"/>
          </a:xfrm>
        </p:spPr>
        <p:txBody>
          <a:bodyPr anchor="t"/>
          <a:lstStyle/>
          <a:p>
            <a:pPr marL="450850" lvl="1" indent="-246063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Különböző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sebességek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vizualizálása</a:t>
            </a:r>
            <a:endParaRPr lang="en-US" sz="1400" dirty="0">
              <a:solidFill>
                <a:srgbClr val="404040"/>
              </a:solidFill>
              <a:latin typeface="Arial" pitchFamily="34" charset="0"/>
              <a:cs typeface="Arial" pitchFamily="34" charset="0"/>
            </a:endParaRPr>
          </a:p>
          <a:p>
            <a:pPr marL="831850" lvl="2" indent="-246063" defTabSz="893763"/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Ha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határon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fut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csúnya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az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útvonal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ábrzálása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a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sok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szakasz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miatt</a:t>
            </a:r>
            <a:endParaRPr lang="en-US" sz="1400" dirty="0">
              <a:solidFill>
                <a:srgbClr val="404040"/>
              </a:solidFill>
              <a:latin typeface="Arial" pitchFamily="34" charset="0"/>
              <a:cs typeface="Arial" pitchFamily="34" charset="0"/>
            </a:endParaRPr>
          </a:p>
          <a:p>
            <a:pPr marL="831850" lvl="2" indent="-246063" defTabSz="893763"/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Emiatt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egy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szakasz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legalább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 7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pontból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 (GPS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koordinátából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)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áll</a:t>
            </a:r>
            <a:endParaRPr lang="en-US" sz="1400" dirty="0">
              <a:solidFill>
                <a:srgbClr val="404040"/>
              </a:solidFill>
              <a:latin typeface="Arial" pitchFamily="34" charset="0"/>
              <a:cs typeface="Arial" pitchFamily="34" charset="0"/>
              <a:sym typeface="Wingdings" panose="05000000000000000000" pitchFamily="2" charset="2"/>
            </a:endParaRPr>
          </a:p>
          <a:p>
            <a:pPr marL="450850" lvl="1" indent="-246063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Térképre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rajzolás</a:t>
            </a:r>
            <a:endParaRPr lang="en-US" sz="1400" dirty="0">
              <a:solidFill>
                <a:srgbClr val="404040"/>
              </a:solidFill>
              <a:latin typeface="Arial" pitchFamily="34" charset="0"/>
              <a:cs typeface="Arial" pitchFamily="34" charset="0"/>
            </a:endParaRPr>
          </a:p>
          <a:p>
            <a:pPr marL="831850" lvl="2" indent="-246063" defTabSz="893763"/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Minimális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törlés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és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újrarajzolás</a:t>
            </a:r>
            <a:endParaRPr lang="en-US" sz="1400" dirty="0">
              <a:solidFill>
                <a:srgbClr val="404040"/>
              </a:solidFill>
              <a:latin typeface="Arial" pitchFamily="34" charset="0"/>
              <a:cs typeface="Arial" pitchFamily="34" charset="0"/>
            </a:endParaRPr>
          </a:p>
          <a:p>
            <a:pPr marL="831850" lvl="2" indent="-246063" defTabSz="893763"/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Felhasználó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aktuális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pozícióját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 30 fps-es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animációval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rajzoljuk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ki</a:t>
            </a:r>
            <a:endParaRPr lang="en-US" sz="1400" dirty="0">
              <a:solidFill>
                <a:srgbClr val="404040"/>
              </a:solidFill>
              <a:latin typeface="Arial" pitchFamily="34" charset="0"/>
              <a:cs typeface="Arial" pitchFamily="34" charset="0"/>
              <a:sym typeface="Wingdings" panose="05000000000000000000" pitchFamily="2" charset="2"/>
            </a:endParaRPr>
          </a:p>
          <a:p>
            <a:pPr marL="1163638" lvl="2" indent="-246063" defTabSz="893763"/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Akár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 100 km/h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esetén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 is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folytonosnak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 t</a:t>
            </a:r>
            <a:r>
              <a:rPr lang="hu-HU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ű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nik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 a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felhasználót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reprezentáló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kör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mozgása</a:t>
            </a:r>
            <a:endParaRPr lang="en-US" sz="1400" dirty="0">
              <a:solidFill>
                <a:srgbClr val="404040"/>
              </a:solidFill>
              <a:latin typeface="Arial" pitchFamily="34" charset="0"/>
              <a:cs typeface="Arial" pitchFamily="34" charset="0"/>
              <a:sym typeface="Wingdings" panose="05000000000000000000" pitchFamily="2" charset="2"/>
            </a:endParaRPr>
          </a:p>
          <a:p>
            <a:pPr marL="831850" lvl="2" indent="-246063" defTabSz="893763"/>
            <a:endParaRPr lang="en-US" sz="1800" dirty="0">
              <a:solidFill>
                <a:srgbClr val="404040"/>
              </a:solidFill>
              <a:latin typeface="Arial" pitchFamily="34" charset="0"/>
              <a:cs typeface="Arial" pitchFamily="34" charset="0"/>
              <a:sym typeface="Wingdings" panose="05000000000000000000" pitchFamily="2" charset="2"/>
            </a:endParaRPr>
          </a:p>
          <a:p>
            <a:pPr marL="831850" lvl="2" indent="-246063" defTabSz="893763"/>
            <a:endParaRPr lang="en-US" sz="1800" dirty="0">
              <a:solidFill>
                <a:srgbClr val="404040"/>
              </a:solidFill>
              <a:latin typeface="Arial" pitchFamily="34" charset="0"/>
              <a:cs typeface="Arial" pitchFamily="34" charset="0"/>
              <a:sym typeface="Wingdings" panose="05000000000000000000" pitchFamily="2" charset="2"/>
            </a:endParaRPr>
          </a:p>
          <a:p>
            <a:pPr marL="450850" lvl="1" indent="-246063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404040"/>
              </a:solidFill>
              <a:latin typeface="Arial" pitchFamily="34" charset="0"/>
              <a:cs typeface="Arial" pitchFamily="34" charset="0"/>
            </a:endParaRPr>
          </a:p>
          <a:p>
            <a:pPr marL="1254125" lvl="2" indent="-246063"/>
            <a:endParaRPr lang="en-US" sz="1400" dirty="0">
              <a:solidFill>
                <a:srgbClr val="40404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9512" y="0"/>
            <a:ext cx="6984776" cy="915566"/>
          </a:xfrm>
        </p:spPr>
        <p:txBody>
          <a:bodyPr/>
          <a:lstStyle/>
          <a:p>
            <a:r>
              <a:rPr lang="en-US" sz="3200" dirty="0" err="1"/>
              <a:t>Projekt</a:t>
            </a:r>
            <a:r>
              <a:rPr lang="en-US" sz="3200" dirty="0"/>
              <a:t> </a:t>
            </a:r>
            <a:r>
              <a:rPr lang="en-US" sz="3200" dirty="0" err="1"/>
              <a:t>nehézségek</a:t>
            </a:r>
            <a:r>
              <a:rPr lang="en-US" sz="3200" dirty="0"/>
              <a:t>, </a:t>
            </a:r>
            <a:r>
              <a:rPr lang="en-US" sz="3200" dirty="0" err="1"/>
              <a:t>érdekességek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89120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9512" y="0"/>
            <a:ext cx="6984776" cy="915566"/>
          </a:xfrm>
        </p:spPr>
        <p:txBody>
          <a:bodyPr/>
          <a:lstStyle/>
          <a:p>
            <a:r>
              <a:rPr lang="en-US" sz="3200" dirty="0"/>
              <a:t>1. </a:t>
            </a:r>
            <a:r>
              <a:rPr lang="en-US" sz="3200" dirty="0" err="1"/>
              <a:t>verzió</a:t>
            </a:r>
            <a:endParaRPr lang="en-US" sz="3200" dirty="0"/>
          </a:p>
        </p:txBody>
      </p:sp>
      <p:pic>
        <p:nvPicPr>
          <p:cNvPr id="7" name="villamos">
            <a:hlinkClick r:id="" action="ppaction://media"/>
            <a:extLst>
              <a:ext uri="{FF2B5EF4-FFF2-40B4-BE49-F238E27FC236}">
                <a16:creationId xmlns:a16="http://schemas.microsoft.com/office/drawing/2014/main" id="{B0CC6AA8-85C5-4220-81EE-82E5161E47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80048" y="906612"/>
            <a:ext cx="2383904" cy="423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50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29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</TotalTime>
  <Words>380</Words>
  <Application>Microsoft Office PowerPoint</Application>
  <PresentationFormat>Diavetítés a képernyőre (16:9 oldalarány)</PresentationFormat>
  <Paragraphs>59</Paragraphs>
  <Slides>14</Slides>
  <Notes>0</Notes>
  <HiddenSlides>0</HiddenSlides>
  <MMClips>6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2</vt:i4>
      </vt:variant>
      <vt:variant>
        <vt:lpstr>Diacímek</vt:lpstr>
      </vt:variant>
      <vt:variant>
        <vt:i4>14</vt:i4>
      </vt:variant>
    </vt:vector>
  </HeadingPairs>
  <TitlesOfParts>
    <vt:vector size="20" baseType="lpstr">
      <vt:lpstr>맑은 고딕</vt:lpstr>
      <vt:lpstr>Arial</vt:lpstr>
      <vt:lpstr>Calibri</vt:lpstr>
      <vt:lpstr>Wingdings</vt:lpstr>
      <vt:lpstr>Office Theme</vt:lpstr>
      <vt:lpstr>Custom Design</vt:lpstr>
      <vt:lpstr>PowerPoint-bemutató</vt:lpstr>
      <vt:lpstr>Feladat</vt:lpstr>
      <vt:lpstr>Képernyőterv</vt:lpstr>
      <vt:lpstr>Használati eset diagram</vt:lpstr>
      <vt:lpstr>Tervezett osztálydiagram</vt:lpstr>
      <vt:lpstr>Tényleges osztálydiagram</vt:lpstr>
      <vt:lpstr>Projekt nehézségek, érdekességek</vt:lpstr>
      <vt:lpstr>Projekt nehézségek, érdekességek</vt:lpstr>
      <vt:lpstr>1. verzió</vt:lpstr>
      <vt:lpstr>2. verzió</vt:lpstr>
      <vt:lpstr>3. verzió</vt:lpstr>
      <vt:lpstr>Továbbfejlesztési lehetőségek</vt:lpstr>
      <vt:lpstr>Technikai információk</vt:lpstr>
      <vt:lpstr>PowerPoint-bemutató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Kanyó Kristóf</cp:lastModifiedBy>
  <cp:revision>123</cp:revision>
  <dcterms:created xsi:type="dcterms:W3CDTF">2014-04-01T16:27:38Z</dcterms:created>
  <dcterms:modified xsi:type="dcterms:W3CDTF">2018-05-06T14:43:40Z</dcterms:modified>
</cp:coreProperties>
</file>